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70"/>
  </p:notesMasterIdLst>
  <p:sldIdLst>
    <p:sldId id="256" r:id="rId2"/>
    <p:sldId id="291" r:id="rId3"/>
    <p:sldId id="276" r:id="rId4"/>
    <p:sldId id="277" r:id="rId5"/>
    <p:sldId id="278" r:id="rId6"/>
    <p:sldId id="279" r:id="rId7"/>
    <p:sldId id="282" r:id="rId8"/>
    <p:sldId id="283" r:id="rId9"/>
    <p:sldId id="284" r:id="rId10"/>
    <p:sldId id="285" r:id="rId11"/>
    <p:sldId id="286" r:id="rId12"/>
    <p:sldId id="290" r:id="rId13"/>
    <p:sldId id="292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93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6" r:id="rId46"/>
    <p:sldId id="337" r:id="rId47"/>
    <p:sldId id="294" r:id="rId48"/>
    <p:sldId id="295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SimSun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8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285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2406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0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240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E84BE6A2-7257-4C5F-BA0C-18BA932C72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3194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E6213C-72DA-4250-806F-CEA90EB7E8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261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81029"/>
            <a:ext cx="9144000" cy="27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dirty="0" smtClean="0"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www.kmdin.net</a:t>
            </a:r>
            <a:endParaRPr lang="zh-CN" altLang="en-US" sz="1200" b="0" dirty="0">
              <a:latin typeface="Times New Roman" panose="02020603050405020304" pitchFamily="18" charset="0"/>
              <a:ea typeface="华文行楷" pitchFamily="2" charset="-122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brand.anyforweb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00043"/>
            <a:ext cx="7772400" cy="1214445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zh-CN" altLang="en-US" sz="6600" dirty="0" smtClean="0"/>
              <a:t>网页自适应布局</a:t>
            </a:r>
            <a:endParaRPr lang="zh-CN" altLang="en-US" sz="6600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0" y="5251648"/>
            <a:ext cx="9144000" cy="697632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</a:rPr>
              <a:t>www.kmdin.net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65" y="2216100"/>
            <a:ext cx="270000" cy="27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67648" y="2201059"/>
            <a:ext cx="48408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没有很多动画效果，展现形式大多以静态元素为主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65" y="2689521"/>
            <a:ext cx="270000" cy="27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7648" y="2674480"/>
            <a:ext cx="48408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有成型的切换效果插件可套用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65" y="3162942"/>
            <a:ext cx="270000" cy="27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67648" y="3147901"/>
            <a:ext cx="484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前端没有过多的逻辑交互的</a:t>
            </a:r>
            <a:endParaRPr lang="en-US" altLang="zh-CN" sz="15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500" b="1" i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（比如：服装行业在线试穿、家居行业可视化定制</a:t>
            </a:r>
            <a:r>
              <a:rPr lang="en-US" altLang="zh-CN" sz="1500" b="1" i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...</a:t>
            </a:r>
            <a:r>
              <a:rPr lang="zh-CN" altLang="en-US" sz="1500" b="1" i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9" y="997579"/>
            <a:ext cx="540000" cy="540000"/>
          </a:xfrm>
          <a:prstGeom prst="rect">
            <a:avLst/>
          </a:prstGeom>
        </p:spPr>
      </p:pic>
      <p:sp>
        <p:nvSpPr>
          <p:cNvPr id="13" name="文本框 4"/>
          <p:cNvSpPr txBox="1"/>
          <p:nvPr/>
        </p:nvSpPr>
        <p:spPr>
          <a:xfrm>
            <a:off x="767669" y="1110306"/>
            <a:ext cx="32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普通型</a:t>
            </a:r>
            <a:r>
              <a:rPr lang="en-US" altLang="zh-CN" b="1" dirty="0">
                <a:latin typeface="+mj-ea"/>
                <a:ea typeface="+mj-ea"/>
              </a:rPr>
              <a:t>HTML5</a:t>
            </a:r>
            <a:r>
              <a:rPr lang="zh-CN" altLang="en-US" b="1" dirty="0">
                <a:latin typeface="+mj-ea"/>
                <a:ea typeface="+mj-ea"/>
              </a:rPr>
              <a:t>网站：</a:t>
            </a:r>
          </a:p>
        </p:txBody>
      </p:sp>
    </p:spTree>
    <p:extLst>
      <p:ext uri="{BB962C8B-B14F-4D97-AF65-F5344CB8AC3E}">
        <p14:creationId xmlns:p14="http://schemas.microsoft.com/office/powerpoint/2010/main" val="358288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8" y="1096436"/>
            <a:ext cx="540000" cy="5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8698" y="1209164"/>
            <a:ext cx="32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定制型</a:t>
            </a:r>
            <a:r>
              <a:rPr lang="en-US" altLang="zh-CN" b="1" dirty="0">
                <a:latin typeface="+mj-ea"/>
                <a:ea typeface="+mj-ea"/>
              </a:rPr>
              <a:t>HTML5</a:t>
            </a:r>
            <a:r>
              <a:rPr lang="zh-CN" altLang="en-US" b="1" dirty="0">
                <a:latin typeface="+mj-ea"/>
                <a:ea typeface="+mj-ea"/>
              </a:rPr>
              <a:t>网站：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65" y="2612015"/>
            <a:ext cx="270000" cy="27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67648" y="2596974"/>
            <a:ext cx="48408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展现形式大多以动态元素为主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65" y="3085436"/>
            <a:ext cx="270000" cy="27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7648" y="3070395"/>
            <a:ext cx="48408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没有成型的插件可套用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65" y="3558857"/>
            <a:ext cx="270000" cy="27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67648" y="3543816"/>
            <a:ext cx="48408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前端有很多的逻辑交互的</a:t>
            </a:r>
            <a:endParaRPr lang="zh-CN" altLang="en-US" sz="15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415" y="1621554"/>
            <a:ext cx="71352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F76239"/>
                </a:solidFill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en-US" altLang="zh-CN" sz="1500" b="1" dirty="0">
                <a:solidFill>
                  <a:srgbClr val="F76239"/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500" b="1" dirty="0">
                <a:solidFill>
                  <a:srgbClr val="F76239"/>
                </a:solidFill>
                <a:latin typeface="微软雅黑" pitchFamily="34" charset="-122"/>
                <a:ea typeface="微软雅黑" pitchFamily="34" charset="-122"/>
              </a:rPr>
              <a:t>全新的标签代码、</a:t>
            </a:r>
            <a:r>
              <a:rPr lang="en-US" altLang="zh-CN" sz="1500" b="1" dirty="0">
                <a:solidFill>
                  <a:srgbClr val="F76239"/>
                </a:solidFill>
                <a:latin typeface="微软雅黑" pitchFamily="34" charset="-122"/>
                <a:ea typeface="微软雅黑" pitchFamily="34" charset="-122"/>
              </a:rPr>
              <a:t>CSS3</a:t>
            </a:r>
            <a:r>
              <a:rPr lang="zh-CN" altLang="en-US" sz="1500" b="1" dirty="0">
                <a:solidFill>
                  <a:srgbClr val="F76239"/>
                </a:solidFill>
                <a:latin typeface="微软雅黑" pitchFamily="34" charset="-122"/>
                <a:ea typeface="微软雅黑" pitchFamily="34" charset="-122"/>
              </a:rPr>
              <a:t>特效，使网站可自适应或有炫丽的动态效果。</a:t>
            </a:r>
          </a:p>
        </p:txBody>
      </p:sp>
    </p:spTree>
    <p:extLst>
      <p:ext uri="{BB962C8B-B14F-4D97-AF65-F5344CB8AC3E}">
        <p14:creationId xmlns:p14="http://schemas.microsoft.com/office/powerpoint/2010/main" val="1066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5725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9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1704798"/>
            <a:ext cx="9144000" cy="50006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35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60" y="1092184"/>
            <a:ext cx="4714908" cy="5214974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00000"/>
              </a:lnSpc>
              <a:spcBef>
                <a:spcPts val="768"/>
              </a:spcBef>
              <a:buNone/>
            </a:pPr>
            <a:r>
              <a:rPr lang="zh-CN" altLang="en-US" dirty="0"/>
              <a:t>全</a:t>
            </a:r>
            <a:r>
              <a:rPr lang="zh-CN" altLang="en-US" dirty="0" smtClean="0"/>
              <a:t>网自适应</a:t>
            </a:r>
            <a:endParaRPr lang="en-US" altLang="zh-CN" dirty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/>
              <a:t>网站设计</a:t>
            </a:r>
            <a:r>
              <a:rPr lang="zh-CN" altLang="en-US" b="1" dirty="0" smtClean="0"/>
              <a:t>的趋势</a:t>
            </a:r>
            <a:endParaRPr lang="en-US" altLang="zh-CN" b="1" dirty="0" smtClean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 smtClean="0"/>
              <a:t>页面布局基础知识</a:t>
            </a:r>
            <a:endParaRPr lang="en-US" altLang="zh-CN" b="1" dirty="0" smtClean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 smtClean="0"/>
              <a:t>常见布局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7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/>
          <a:lstStyle/>
          <a:p>
            <a:r>
              <a:rPr lang="zh-CN" altLang="en-US" b="1" dirty="0" smtClean="0"/>
              <a:t>超长网页设计</a:t>
            </a:r>
            <a:endParaRPr lang="zh-CN" altLang="en-US" dirty="0"/>
          </a:p>
        </p:txBody>
      </p:sp>
      <p:pic>
        <p:nvPicPr>
          <p:cNvPr id="1126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44" y="1700809"/>
            <a:ext cx="8954453" cy="428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36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冷色调和鲜艳颜色的使用被广泛接受</a:t>
            </a:r>
            <a:endParaRPr lang="zh-CN" altLang="en-US" sz="3600" dirty="0"/>
          </a:p>
        </p:txBody>
      </p:sp>
      <p:pic>
        <p:nvPicPr>
          <p:cNvPr id="12292" name="Picture 4" descr="http://hd.shijue.cvidea.cn/tf/140603/2336312/538d94273dfae9272600000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316" y="1772817"/>
            <a:ext cx="8955188" cy="345137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20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冷色调和鲜艳颜色的使用被广泛接受</a:t>
            </a:r>
            <a:endParaRPr lang="zh-CN" altLang="en-US" sz="3600" dirty="0"/>
          </a:p>
        </p:txBody>
      </p:sp>
      <p:pic>
        <p:nvPicPr>
          <p:cNvPr id="4" name="Picture 2" descr="http://hd.shijue.cvidea.cn/tf/140603/2336312/538d94503dfae93db700000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892" y="1701774"/>
            <a:ext cx="7048500" cy="12744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35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冷色调和鲜艳颜色的使用被广泛接受</a:t>
            </a:r>
            <a:endParaRPr lang="zh-CN" altLang="en-US" sz="3600" dirty="0"/>
          </a:p>
        </p:txBody>
      </p:sp>
      <p:pic>
        <p:nvPicPr>
          <p:cNvPr id="31746" name="Picture 2" descr="http://hd.shijue.cvidea.cn/tf/140603/2336313/538d962d3dfae9250b000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556793"/>
            <a:ext cx="7048500" cy="14106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12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打破常规的排版</a:t>
            </a:r>
            <a:endParaRPr lang="zh-CN" altLang="en-US" sz="3600" dirty="0"/>
          </a:p>
        </p:txBody>
      </p:sp>
      <p:pic>
        <p:nvPicPr>
          <p:cNvPr id="33794" name="Picture 2" descr="http://hd.shijue.cvidea.cn/tf/140603/2336313/538d96f93dfae924e800000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9"/>
            <a:ext cx="7048500" cy="710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598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故事化设计</a:t>
            </a:r>
            <a:endParaRPr lang="zh-CN" altLang="en-US" sz="3600" dirty="0"/>
          </a:p>
        </p:txBody>
      </p:sp>
      <p:pic>
        <p:nvPicPr>
          <p:cNvPr id="34820" name="Picture 4" descr="http://hd.shijue.cvidea.cn/tf/140603/2336313/538d971b3dfae949e400000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988840"/>
            <a:ext cx="5334000" cy="3476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32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1142984"/>
            <a:ext cx="9144000" cy="50006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35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60" y="1092184"/>
            <a:ext cx="4714908" cy="5214974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00000"/>
              </a:lnSpc>
              <a:spcBef>
                <a:spcPts val="768"/>
              </a:spcBef>
              <a:buNone/>
            </a:pPr>
            <a:r>
              <a:rPr lang="zh-CN" altLang="en-US" dirty="0"/>
              <a:t>全</a:t>
            </a:r>
            <a:r>
              <a:rPr lang="zh-CN" altLang="en-US" dirty="0" smtClean="0"/>
              <a:t>网自适应</a:t>
            </a:r>
            <a:endParaRPr lang="en-US" altLang="zh-CN" dirty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/>
              <a:t>网站设计</a:t>
            </a:r>
            <a:r>
              <a:rPr lang="zh-CN" altLang="en-US" b="1" dirty="0" smtClean="0"/>
              <a:t>的趋势</a:t>
            </a:r>
            <a:endParaRPr lang="en-US" altLang="zh-CN" b="1" dirty="0" smtClean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 smtClean="0"/>
              <a:t>页面布局基础知识</a:t>
            </a:r>
            <a:endParaRPr lang="en-US" altLang="zh-CN" b="1" dirty="0" smtClean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 smtClean="0"/>
              <a:t>常见布局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291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页面自适应技术（响应式）</a:t>
            </a:r>
            <a:endParaRPr lang="zh-CN" altLang="en-US" sz="3600" dirty="0"/>
          </a:p>
        </p:txBody>
      </p:sp>
      <p:pic>
        <p:nvPicPr>
          <p:cNvPr id="36866" name="Picture 2" descr="http://hd.shijue.cvidea.cn/tf/140603/2336313/538d978c3dfae97acc00000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72816"/>
            <a:ext cx="7048500" cy="398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95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运用高清、真实的图片</a:t>
            </a:r>
            <a:endParaRPr lang="zh-CN" altLang="en-US" sz="3600" dirty="0"/>
          </a:p>
        </p:txBody>
      </p:sp>
      <p:pic>
        <p:nvPicPr>
          <p:cNvPr id="37890" name="Picture 2" descr="http://hd.shijue.cvidea.cn/tf/140603/2336313/538d97cc3dfae959ea000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0856"/>
            <a:ext cx="7048500" cy="3962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911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自定义个性化图标</a:t>
            </a:r>
            <a:endParaRPr lang="zh-CN" altLang="en-US" sz="3600" dirty="0"/>
          </a:p>
        </p:txBody>
      </p:sp>
      <p:pic>
        <p:nvPicPr>
          <p:cNvPr id="38914" name="Picture 2" descr="http://hd.shijue.cvidea.cn/tf/140603/2336313/538d97e63dfae9695900000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772817"/>
            <a:ext cx="5715000" cy="3819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04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去</a:t>
            </a:r>
            <a:r>
              <a:rPr lang="en-US" altLang="zh-CN" sz="3600" b="1" dirty="0"/>
              <a:t>flash</a:t>
            </a:r>
            <a:r>
              <a:rPr lang="zh-CN" altLang="en-US" sz="3600" b="1" dirty="0"/>
              <a:t>设计</a:t>
            </a:r>
            <a:endParaRPr lang="zh-CN" altLang="en-US" sz="3600" dirty="0"/>
          </a:p>
        </p:txBody>
      </p:sp>
      <p:pic>
        <p:nvPicPr>
          <p:cNvPr id="39938" name="Picture 2" descr="http://hd.shijue.cvidea.cn/tf/140603/2336314/538d98373dfae9159300000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844824"/>
            <a:ext cx="7048500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71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极简主义</a:t>
            </a:r>
            <a:endParaRPr lang="zh-CN" altLang="en-US" sz="3600" dirty="0"/>
          </a:p>
        </p:txBody>
      </p:sp>
      <p:pic>
        <p:nvPicPr>
          <p:cNvPr id="40962" name="Picture 2" descr="http://hd.shijue.cvidea.cn/tf/140603/2336314/538d985b3dfae95499000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00808"/>
            <a:ext cx="7048500" cy="13058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415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视差滚动</a:t>
            </a:r>
            <a:endParaRPr lang="zh-CN" altLang="en-US" sz="3600" dirty="0"/>
          </a:p>
        </p:txBody>
      </p:sp>
      <p:pic>
        <p:nvPicPr>
          <p:cNvPr id="41986" name="Picture 2" descr="http://hd.shijue.cvidea.cn/tf/140603/2336314/538d98d03dfae913ad000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700808"/>
            <a:ext cx="7048500" cy="121062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08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扁平化</a:t>
            </a:r>
            <a:endParaRPr lang="zh-CN" altLang="en-US" sz="3600" dirty="0"/>
          </a:p>
        </p:txBody>
      </p:sp>
      <p:pic>
        <p:nvPicPr>
          <p:cNvPr id="43010" name="Picture 2" descr="http://hd.shijue.cvidea.cn/tf/140603/2336314/538d98fd3dfae946e7000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2817"/>
            <a:ext cx="7048500" cy="18878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392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情感化设计</a:t>
            </a:r>
            <a:endParaRPr lang="zh-CN" altLang="en-US" sz="3600" dirty="0"/>
          </a:p>
        </p:txBody>
      </p:sp>
      <p:pic>
        <p:nvPicPr>
          <p:cNvPr id="44034" name="Picture 2" descr="http://hd.shijue.cvidea.cn/tf/140603/2336315/538d9bb83dfae9ac89000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9"/>
            <a:ext cx="7048500" cy="24917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14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较大的字体设计</a:t>
            </a:r>
            <a:endParaRPr lang="zh-CN" altLang="en-US" sz="3600" dirty="0"/>
          </a:p>
        </p:txBody>
      </p:sp>
      <p:pic>
        <p:nvPicPr>
          <p:cNvPr id="45058" name="Picture 2" descr="http://hd.shijue.cvidea.cn/tf/140603/2336315/538d9bf03dfae90c84000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00808"/>
            <a:ext cx="7048500" cy="2303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695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注重阅读体验</a:t>
            </a:r>
            <a:endParaRPr lang="zh-CN" altLang="en-US" sz="3600" dirty="0"/>
          </a:p>
        </p:txBody>
      </p:sp>
      <p:pic>
        <p:nvPicPr>
          <p:cNvPr id="46082" name="Picture 2" descr="http://hd.shijue.cvidea.cn/tf/140603/2336317/538d9fe73dfae9407f00000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16832"/>
            <a:ext cx="7048500" cy="2809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88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98" y="1145263"/>
            <a:ext cx="5783405" cy="48554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82" y="2653393"/>
            <a:ext cx="2555414" cy="33473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19" y="3254113"/>
            <a:ext cx="1628965" cy="29540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75" y="1148612"/>
            <a:ext cx="1285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根据访问终端的尺寸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自动“变形”</a:t>
            </a:r>
          </a:p>
        </p:txBody>
      </p:sp>
    </p:spTree>
    <p:extLst>
      <p:ext uri="{BB962C8B-B14F-4D97-AF65-F5344CB8AC3E}">
        <p14:creationId xmlns:p14="http://schemas.microsoft.com/office/powerpoint/2010/main" val="38818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分层结构设计</a:t>
            </a:r>
            <a:endParaRPr lang="zh-CN" altLang="en-US" sz="3600" dirty="0"/>
          </a:p>
        </p:txBody>
      </p:sp>
      <p:pic>
        <p:nvPicPr>
          <p:cNvPr id="47106" name="Picture 2" descr="2014年全球网站设计的15个趋势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9"/>
            <a:ext cx="7048500" cy="60769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42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2292737"/>
            <a:ext cx="9144000" cy="50006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35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60" y="1092184"/>
            <a:ext cx="4714908" cy="5214974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00000"/>
              </a:lnSpc>
              <a:spcBef>
                <a:spcPts val="768"/>
              </a:spcBef>
              <a:buNone/>
            </a:pPr>
            <a:r>
              <a:rPr lang="zh-CN" altLang="en-US" dirty="0"/>
              <a:t>全</a:t>
            </a:r>
            <a:r>
              <a:rPr lang="zh-CN" altLang="en-US" dirty="0" smtClean="0"/>
              <a:t>网自适应</a:t>
            </a:r>
            <a:endParaRPr lang="en-US" altLang="zh-CN" dirty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/>
              <a:t>网站设计</a:t>
            </a:r>
            <a:r>
              <a:rPr lang="zh-CN" altLang="en-US" b="1" dirty="0" smtClean="0"/>
              <a:t>的趋势</a:t>
            </a:r>
            <a:endParaRPr lang="en-US" altLang="zh-CN" b="1" dirty="0" smtClean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 smtClean="0"/>
              <a:t>页面布局基础知识</a:t>
            </a:r>
            <a:endParaRPr lang="en-US" altLang="zh-CN" b="1" dirty="0" smtClean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 smtClean="0"/>
              <a:t>常见布局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38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n-US" altLang="zh-CN" dirty="0" smtClean="0">
                <a:latin typeface="宋体" panose="02010600030101010101" pitchFamily="2" charset="-122"/>
              </a:rPr>
              <a:t>CSS</a:t>
            </a:r>
            <a:r>
              <a:rPr lang="zh-CN" altLang="en-US" dirty="0">
                <a:latin typeface="宋体" panose="02010600030101010101" pitchFamily="2" charset="-122"/>
              </a:rPr>
              <a:t>与页面布局的知识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使用</a:t>
            </a:r>
            <a:r>
              <a:rPr lang="en-US" altLang="zh-CN" dirty="0">
                <a:latin typeface="宋体" panose="02010600030101010101" pitchFamily="2" charset="-122"/>
              </a:rPr>
              <a:t>CSS</a:t>
            </a:r>
            <a:r>
              <a:rPr lang="zh-CN" altLang="en-US" dirty="0">
                <a:latin typeface="宋体" panose="02010600030101010101" pitchFamily="2" charset="-122"/>
              </a:rPr>
              <a:t>布局页面和传统的使用表格布局页面有很大的区别。使用</a:t>
            </a:r>
            <a:r>
              <a:rPr lang="en-US" altLang="zh-CN" dirty="0">
                <a:latin typeface="宋体" panose="02010600030101010101" pitchFamily="2" charset="-122"/>
              </a:rPr>
              <a:t>CSS</a:t>
            </a:r>
            <a:r>
              <a:rPr lang="zh-CN" altLang="en-US" dirty="0">
                <a:latin typeface="宋体" panose="02010600030101010101" pitchFamily="2" charset="-122"/>
              </a:rPr>
              <a:t>布局页面时，要注意很多问题，例如元素的居中问题、图文混排问题、元素的浮动问题、宽度的计算问题、高度的扩展问题等</a:t>
            </a:r>
            <a:r>
              <a:rPr lang="zh-CN" altLang="en-US" dirty="0" smtClean="0">
                <a:latin typeface="宋体" panose="02010600030101010101" pitchFamily="2" charset="-122"/>
              </a:rPr>
              <a:t>。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48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n-US" altLang="zh-CN" dirty="0" smtClean="0">
                <a:latin typeface="宋体" panose="02010600030101010101" pitchFamily="2" charset="-122"/>
              </a:rPr>
              <a:t>CSS</a:t>
            </a:r>
            <a:r>
              <a:rPr lang="zh-CN" altLang="en-US" dirty="0">
                <a:latin typeface="宋体" panose="02010600030101010101" pitchFamily="2" charset="-122"/>
              </a:rPr>
              <a:t>布局页面的基本思想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</a:pPr>
            <a:r>
              <a:rPr lang="en-US" altLang="zh-CN" dirty="0">
                <a:latin typeface="宋体" panose="02010600030101010101" pitchFamily="2" charset="-122"/>
              </a:rPr>
              <a:t>CSS</a:t>
            </a:r>
            <a:r>
              <a:rPr lang="zh-CN" altLang="en-US" dirty="0">
                <a:latin typeface="宋体" panose="02010600030101010101" pitchFamily="2" charset="-122"/>
              </a:rPr>
              <a:t>布局页面的基本思想，就是实现网页结构和表现相分离。</a:t>
            </a:r>
          </a:p>
          <a:p>
            <a:pPr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</a:pPr>
            <a:r>
              <a:rPr lang="zh-CN" altLang="en-US" dirty="0">
                <a:latin typeface="宋体" panose="02010600030101010101" pitchFamily="2" charset="-122"/>
              </a:rPr>
              <a:t>内容、结构和表现是一个网页必不可少的组成部分，其中内容是页面传达信息的基础，表现使得内容的传达变得更加明晰和方便，而结构则是内容和表现之间的纽带，内容、结构和表现的具体含义如下所示。</a:t>
            </a:r>
          </a:p>
          <a:p>
            <a:pPr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</a:pPr>
            <a:r>
              <a:rPr lang="zh-CN" altLang="en-US" dirty="0"/>
              <a:t>内容：是指网页实际要传达的信息，包括文本、图片、音乐、视频、数据、文档等。其中不包括修饰的图片、背景音乐等。</a:t>
            </a:r>
          </a:p>
        </p:txBody>
      </p:sp>
    </p:spTree>
    <p:extLst>
      <p:ext uri="{BB962C8B-B14F-4D97-AF65-F5344CB8AC3E}">
        <p14:creationId xmlns:p14="http://schemas.microsoft.com/office/powerpoint/2010/main" val="96132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浮动</a:t>
            </a:r>
            <a:r>
              <a:rPr lang="zh-CN" altLang="en-US" dirty="0">
                <a:latin typeface="宋体" panose="02010600030101010101" pitchFamily="2" charset="-122"/>
              </a:rPr>
              <a:t>与清除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>
                <a:latin typeface="宋体" panose="02010600030101010101" pitchFamily="2" charset="-122"/>
              </a:rPr>
              <a:t>在使用</a:t>
            </a:r>
            <a:r>
              <a:rPr lang="en-US" altLang="zh-CN">
                <a:latin typeface="宋体" panose="02010600030101010101" pitchFamily="2" charset="-122"/>
              </a:rPr>
              <a:t>CSS</a:t>
            </a:r>
            <a:r>
              <a:rPr lang="zh-CN" altLang="en-US">
                <a:latin typeface="宋体" panose="02010600030101010101" pitchFamily="2" charset="-122"/>
              </a:rPr>
              <a:t>布局的页面中，一般不使用</a:t>
            </a:r>
            <a:r>
              <a:rPr lang="en-US" altLang="zh-CN">
                <a:latin typeface="宋体" panose="02010600030101010101" pitchFamily="2" charset="-122"/>
              </a:rPr>
              <a:t>AP Div</a:t>
            </a:r>
            <a:r>
              <a:rPr lang="zh-CN" altLang="en-US">
                <a:latin typeface="宋体" panose="02010600030101010101" pitchFamily="2" charset="-122"/>
              </a:rPr>
              <a:t>进行页面的布局。多数页面都使用浮动属性进行页面元素的布局。但是不同的浏览器，对浮动的解释并不相同。有时候为了要显示某种效果，还要使用清除浮动属性，使元素某个方向不能含有浮动元素。</a:t>
            </a:r>
          </a:p>
        </p:txBody>
      </p:sp>
    </p:spTree>
    <p:extLst>
      <p:ext uri="{BB962C8B-B14F-4D97-AF65-F5344CB8AC3E}">
        <p14:creationId xmlns:p14="http://schemas.microsoft.com/office/powerpoint/2010/main" val="29058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计算</a:t>
            </a:r>
            <a:r>
              <a:rPr lang="zh-CN" altLang="en-US" dirty="0">
                <a:latin typeface="宋体" panose="02010600030101010101" pitchFamily="2" charset="-122"/>
              </a:rPr>
              <a:t>元素的宽度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在使用</a:t>
            </a:r>
            <a:r>
              <a:rPr lang="en-US" altLang="zh-CN" dirty="0"/>
              <a:t>CSS</a:t>
            </a:r>
            <a:r>
              <a:rPr lang="zh-CN" altLang="en-US" dirty="0"/>
              <a:t>定义元素的大小时，元素的宽度是由宽度、边框、填充、边界等几个部分组成的，在元素的不同部分中，显示的内容也</a:t>
            </a:r>
            <a:r>
              <a:rPr lang="zh-CN" altLang="en-US" dirty="0" smtClean="0"/>
              <a:t>不同。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80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自</a:t>
            </a:r>
            <a:r>
              <a:rPr lang="zh-CN" altLang="en-US" dirty="0">
                <a:latin typeface="宋体" panose="02010600030101010101" pitchFamily="2" charset="-122"/>
              </a:rPr>
              <a:t>适应的问题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自适应的问题分为两个方面：一方面是水平自适应；另一方面是垂直自适应。水平自适应要涉及到很多具体的因素，使用得较少；垂直自适应在动态页面中经常用</a:t>
            </a:r>
            <a:r>
              <a:rPr lang="zh-CN" altLang="en-US" dirty="0" smtClean="0"/>
              <a:t>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9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什么</a:t>
            </a:r>
            <a:r>
              <a:rPr lang="zh-CN" altLang="en-US" dirty="0">
                <a:latin typeface="宋体" panose="02010600030101010101" pitchFamily="2" charset="-122"/>
              </a:rPr>
              <a:t>叫自适应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 dirty="0">
                <a:latin typeface="宋体" panose="02010600030101010101" pitchFamily="2" charset="-122"/>
              </a:rPr>
              <a:t>自适应主要指的是自适应浏览器不同的分辨率、自适应高度、自适应宽度。其中，当自适应浏览器的分辨率不同时，主要使用百分比来布局。由于使用的技巧和要注意的问题都比较</a:t>
            </a:r>
            <a:r>
              <a:rPr lang="zh-CN" altLang="en-US" dirty="0" smtClean="0">
                <a:latin typeface="宋体" panose="02010600030101010101" pitchFamily="2" charset="-122"/>
              </a:rPr>
              <a:t>复杂。</a:t>
            </a:r>
            <a:endParaRPr lang="zh-CN" altLang="en-US" dirty="0">
              <a:latin typeface="宋体" panose="02010600030101010101" pitchFamily="2" charset="-122"/>
            </a:endParaRP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 dirty="0">
                <a:latin typeface="宋体" panose="02010600030101010101" pitchFamily="2" charset="-122"/>
              </a:rPr>
              <a:t>自适应高度的意思是元素随着内容的增加而自动增高（包括元素之间的互相影响的适应问题）。例如其中一个元素中的内容增加，另一个元素的背景也随之增加。</a:t>
            </a:r>
          </a:p>
        </p:txBody>
      </p:sp>
    </p:spTree>
    <p:extLst>
      <p:ext uri="{BB962C8B-B14F-4D97-AF65-F5344CB8AC3E}">
        <p14:creationId xmlns:p14="http://schemas.microsoft.com/office/powerpoint/2010/main" val="52284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水平</a:t>
            </a:r>
            <a:r>
              <a:rPr lang="zh-CN" altLang="en-US" dirty="0">
                <a:latin typeface="宋体" panose="02010600030101010101" pitchFamily="2" charset="-122"/>
              </a:rPr>
              <a:t>自适应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 sz="1800">
                <a:latin typeface="宋体" panose="02010600030101010101" pitchFamily="2" charset="-122"/>
              </a:rPr>
              <a:t>实现水平自适应主要有两种方法：一种是使用宽度值定义百分比的方法；另一种是使用水平方向上绝对定位的方法。下面分别讲解。</a:t>
            </a: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altLang="zh-CN" sz="1800">
                <a:latin typeface="宋体" panose="02010600030101010101" pitchFamily="2" charset="-122"/>
              </a:rPr>
              <a:t>1</a:t>
            </a:r>
            <a:r>
              <a:rPr lang="zh-CN" altLang="en-US" sz="1800">
                <a:latin typeface="宋体" panose="02010600030101010101" pitchFamily="2" charset="-122"/>
              </a:rPr>
              <a:t>．采用百分比布局</a:t>
            </a:r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149725"/>
            <a:ext cx="61055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13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水平</a:t>
            </a:r>
            <a:r>
              <a:rPr lang="zh-CN" altLang="en-US" dirty="0">
                <a:latin typeface="宋体" panose="02010600030101010101" pitchFamily="2" charset="-122"/>
              </a:rPr>
              <a:t>自适应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altLang="zh-CN" sz="1800">
                <a:latin typeface="宋体" panose="02010600030101010101" pitchFamily="2" charset="-122"/>
              </a:rPr>
              <a:t>2</a:t>
            </a:r>
            <a:r>
              <a:rPr lang="zh-CN" altLang="en-US" sz="1800">
                <a:latin typeface="宋体" panose="02010600030101010101" pitchFamily="2" charset="-122"/>
              </a:rPr>
              <a:t>．采用绝对定位布局</a:t>
            </a: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 sz="1800">
                <a:latin typeface="宋体" panose="02010600030101010101" pitchFamily="2" charset="-122"/>
              </a:rPr>
              <a:t>采用绝对定位可以使元素固定在浏览器窗口的某个位置。所以，可以通过绝对定位的方法固定各列元素。下面是使用绝对定位布局的示例，具体操作如下所示。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365625"/>
            <a:ext cx="6276975" cy="227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93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77" y="1432946"/>
            <a:ext cx="488040" cy="488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32648" y="1537507"/>
            <a:ext cx="235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1.</a:t>
            </a:r>
            <a:r>
              <a:rPr lang="zh-CN" altLang="en-US" b="1" dirty="0">
                <a:latin typeface="+mj-ea"/>
                <a:ea typeface="+mj-ea"/>
              </a:rPr>
              <a:t>响应式布局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8" y="2102305"/>
            <a:ext cx="810000" cy="81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76" y="2102305"/>
            <a:ext cx="810000" cy="81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36" y="3498983"/>
            <a:ext cx="968081" cy="1862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51" y="3303218"/>
            <a:ext cx="528793" cy="5287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9" y="3934655"/>
            <a:ext cx="929198" cy="316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74" y="3739765"/>
            <a:ext cx="613805" cy="594215"/>
          </a:xfrm>
          <a:prstGeom prst="rect">
            <a:avLst/>
          </a:prstGeom>
        </p:spPr>
      </p:pic>
      <p:cxnSp>
        <p:nvCxnSpPr>
          <p:cNvPr id="16" name="直接连接符 15"/>
          <p:cNvCxnSpPr>
            <a:stCxn id="8" idx="2"/>
            <a:endCxn id="20" idx="0"/>
          </p:cNvCxnSpPr>
          <p:nvPr/>
        </p:nvCxnSpPr>
        <p:spPr>
          <a:xfrm>
            <a:off x="3043358" y="2912305"/>
            <a:ext cx="0" cy="192530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621976" y="2939934"/>
            <a:ext cx="0" cy="38777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4" idx="2"/>
            <a:endCxn id="21" idx="0"/>
          </p:cNvCxnSpPr>
          <p:nvPr/>
        </p:nvCxnSpPr>
        <p:spPr>
          <a:xfrm>
            <a:off x="5216976" y="4333980"/>
            <a:ext cx="4952" cy="50363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58" y="4837614"/>
            <a:ext cx="914400" cy="9144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28" y="4837614"/>
            <a:ext cx="914400" cy="91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0400" y="5190135"/>
            <a:ext cx="17235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以往敲打各种代码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26976" y="5190134"/>
            <a:ext cx="2478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现有各种方便的前端架构，如</a:t>
            </a:r>
            <a:r>
              <a:rPr lang="en-US" altLang="zh-CN" sz="1500" dirty="0" err="1"/>
              <a:t>jQuery</a:t>
            </a:r>
            <a:r>
              <a:rPr lang="en-US" altLang="zh-CN" sz="1500" dirty="0"/>
              <a:t> Mobile</a:t>
            </a:r>
            <a:r>
              <a:rPr lang="zh-CN" altLang="en-US" sz="1500" dirty="0"/>
              <a:t>、</a:t>
            </a:r>
            <a:r>
              <a:rPr lang="en-US" altLang="zh-CN" sz="1500" dirty="0"/>
              <a:t>Twitter Bootstrap</a:t>
            </a:r>
            <a:r>
              <a:rPr lang="zh-CN" altLang="en-US" sz="1500" dirty="0"/>
              <a:t>、</a:t>
            </a:r>
            <a:r>
              <a:rPr lang="en-US" altLang="zh-CN" sz="1500" dirty="0" err="1"/>
              <a:t>Schena</a:t>
            </a:r>
            <a:r>
              <a:rPr lang="en-US" altLang="zh-CN" sz="1500" dirty="0"/>
              <a:t> Touch……</a:t>
            </a:r>
            <a:endParaRPr lang="zh-CN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3786" y="99497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怎么做全网自适应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69419" y="1109148"/>
            <a:ext cx="173125" cy="17312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131575" y="1045884"/>
            <a:ext cx="173125" cy="173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3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两</a:t>
            </a:r>
            <a:r>
              <a:rPr lang="zh-CN" altLang="en-US" dirty="0">
                <a:latin typeface="宋体" panose="02010600030101010101" pitchFamily="2" charset="-122"/>
              </a:rPr>
              <a:t>列的垂直自适应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 sz="1800">
                <a:latin typeface="宋体" panose="02010600030101010101" pitchFamily="2" charset="-122"/>
              </a:rPr>
              <a:t>两列的垂直自适应主要分为两种情况：一种是其中一列中内容固定；另一种是两列中任何一列的内容都不固定。下面分别讲解。</a:t>
            </a: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altLang="zh-CN" sz="1800">
                <a:latin typeface="宋体" panose="02010600030101010101" pitchFamily="2" charset="-122"/>
              </a:rPr>
              <a:t>1</a:t>
            </a:r>
            <a:r>
              <a:rPr lang="zh-CN" altLang="en-US" sz="1800">
                <a:latin typeface="宋体" panose="02010600030101010101" pitchFamily="2" charset="-122"/>
              </a:rPr>
              <a:t>．一列内容固定的自适应</a:t>
            </a:r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076700"/>
            <a:ext cx="5630863" cy="26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262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两</a:t>
            </a:r>
            <a:r>
              <a:rPr lang="zh-CN" altLang="en-US" dirty="0">
                <a:latin typeface="宋体" panose="02010600030101010101" pitchFamily="2" charset="-122"/>
              </a:rPr>
              <a:t>列的垂直自适应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altLang="zh-CN">
                <a:latin typeface="宋体" panose="02010600030101010101" pitchFamily="2" charset="-122"/>
              </a:rPr>
              <a:t>2</a:t>
            </a:r>
            <a:r>
              <a:rPr lang="zh-CN" altLang="en-US">
                <a:latin typeface="宋体" panose="02010600030101010101" pitchFamily="2" charset="-122"/>
              </a:rPr>
              <a:t>．两列完全自适应</a:t>
            </a: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>
                <a:latin typeface="宋体" panose="02010600030101010101" pitchFamily="2" charset="-122"/>
              </a:rPr>
              <a:t>并列的两列中，背景不同，同时每一列的内容也不固定。可以在嵌套的</a:t>
            </a:r>
            <a:r>
              <a:rPr lang="en-US" altLang="zh-CN">
                <a:latin typeface="宋体" panose="02010600030101010101" pitchFamily="2" charset="-122"/>
              </a:rPr>
              <a:t>Div</a:t>
            </a:r>
            <a:r>
              <a:rPr lang="zh-CN" altLang="en-US">
                <a:latin typeface="宋体" panose="02010600030101010101" pitchFamily="2" charset="-122"/>
              </a:rPr>
              <a:t>标签中使用负的边界值来实现，具体操作如下所示。</a:t>
            </a:r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508500"/>
            <a:ext cx="62674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92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三</a:t>
            </a:r>
            <a:r>
              <a:rPr lang="zh-CN" altLang="en-US" dirty="0">
                <a:latin typeface="宋体" panose="02010600030101010101" pitchFamily="2" charset="-122"/>
              </a:rPr>
              <a:t>列完全垂直自适应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三列完全垂直自适应是指任何一列的内容都不固定，同时三列内容有各自不同的背景的情况。 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221163"/>
            <a:ext cx="6243637" cy="224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689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使用</a:t>
            </a:r>
            <a:r>
              <a:rPr lang="zh-CN" altLang="en-US" dirty="0">
                <a:latin typeface="宋体" panose="02010600030101010101" pitchFamily="2" charset="-122"/>
              </a:rPr>
              <a:t>背景图像的垂直自适应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>
                <a:latin typeface="宋体" panose="02010600030101010101" pitchFamily="2" charset="-122"/>
              </a:rPr>
              <a:t>如果在元素中使用背景图像，可以很简单地完成高度上的自适应，具体操作如下所示。</a:t>
            </a:r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076700"/>
            <a:ext cx="6180137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浏览器</a:t>
            </a:r>
            <a:r>
              <a:rPr lang="zh-CN" altLang="en-US" dirty="0">
                <a:latin typeface="宋体" panose="02010600030101010101" pitchFamily="2" charset="-122"/>
              </a:rPr>
              <a:t>和兼容问题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>
                <a:latin typeface="宋体" panose="02010600030101010101" pitchFamily="2" charset="-122"/>
              </a:rPr>
              <a:t>浏览器及兼容问题是使用</a:t>
            </a:r>
            <a:r>
              <a:rPr lang="en-US" altLang="zh-CN">
                <a:latin typeface="宋体" panose="02010600030101010101" pitchFamily="2" charset="-122"/>
              </a:rPr>
              <a:t>CSS</a:t>
            </a:r>
            <a:r>
              <a:rPr lang="zh-CN" altLang="en-US">
                <a:latin typeface="宋体" panose="02010600030101010101" pitchFamily="2" charset="-122"/>
              </a:rPr>
              <a:t>布局时经常遇到的问题，其主要原因是各种浏览器对</a:t>
            </a:r>
            <a:r>
              <a:rPr lang="en-US" altLang="zh-CN">
                <a:latin typeface="宋体" panose="02010600030101010101" pitchFamily="2" charset="-122"/>
              </a:rPr>
              <a:t>CSS</a:t>
            </a:r>
            <a:r>
              <a:rPr lang="zh-CN" altLang="en-US">
                <a:latin typeface="宋体" panose="02010600030101010101" pitchFamily="2" charset="-122"/>
              </a:rPr>
              <a:t>的支持程度不同，同时每种浏览器又有其自身特有的处理方法，所以如果要使制作的网页能兼容各种浏览器，就要了解各个浏览器的特性，同时会使用一定的技巧。</a:t>
            </a:r>
          </a:p>
        </p:txBody>
      </p:sp>
    </p:spTree>
    <p:extLst>
      <p:ext uri="{BB962C8B-B14F-4D97-AF65-F5344CB8AC3E}">
        <p14:creationId xmlns:p14="http://schemas.microsoft.com/office/powerpoint/2010/main" val="90495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解决</a:t>
            </a:r>
            <a:r>
              <a:rPr lang="zh-CN" altLang="en-US" dirty="0">
                <a:latin typeface="宋体" panose="02010600030101010101" pitchFamily="2" charset="-122"/>
              </a:rPr>
              <a:t>兼容问题的原理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由于</a:t>
            </a:r>
            <a:r>
              <a:rPr lang="en-US" altLang="zh-CN"/>
              <a:t>CSS</a:t>
            </a:r>
            <a:r>
              <a:rPr lang="zh-CN" altLang="en-US"/>
              <a:t>样式以及页面各种元素在不同浏览器中的表现不同，解决兼容性问题一般可以遵循以下两个原理。</a:t>
            </a:r>
          </a:p>
          <a:p>
            <a:r>
              <a:rPr lang="en-US" altLang="zh-CN"/>
              <a:t>1</a:t>
            </a:r>
            <a:r>
              <a:rPr lang="zh-CN" altLang="en-US"/>
              <a:t>．使用</a:t>
            </a:r>
            <a:r>
              <a:rPr lang="en-US" altLang="zh-CN"/>
              <a:t>CSS hack</a:t>
            </a:r>
          </a:p>
        </p:txBody>
      </p:sp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933825"/>
            <a:ext cx="606742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38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zh-CN" altLang="en-US" dirty="0" smtClean="0">
                <a:latin typeface="宋体" panose="02010600030101010101" pitchFamily="2" charset="-122"/>
              </a:rPr>
              <a:t>解决</a:t>
            </a:r>
            <a:r>
              <a:rPr lang="zh-CN" altLang="en-US" dirty="0">
                <a:latin typeface="宋体" panose="02010600030101010101" pitchFamily="2" charset="-122"/>
              </a:rPr>
              <a:t>兼容问题的原理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en-US" altLang="zh-CN">
                <a:latin typeface="宋体" panose="02010600030101010101" pitchFamily="2" charset="-122"/>
              </a:rPr>
              <a:t>2</a:t>
            </a:r>
            <a:r>
              <a:rPr lang="zh-CN" altLang="en-US">
                <a:latin typeface="宋体" panose="02010600030101010101" pitchFamily="2" charset="-122"/>
              </a:rPr>
              <a:t>．尽量使用兼容属性</a:t>
            </a: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>
                <a:latin typeface="宋体" panose="02010600030101010101" pitchFamily="2" charset="-122"/>
              </a:rPr>
              <a:t>因为并不是所有的</a:t>
            </a:r>
            <a:r>
              <a:rPr lang="en-US" altLang="zh-CN">
                <a:latin typeface="宋体" panose="02010600030101010101" pitchFamily="2" charset="-122"/>
              </a:rPr>
              <a:t>CSS</a:t>
            </a:r>
            <a:r>
              <a:rPr lang="zh-CN" altLang="en-US">
                <a:latin typeface="宋体" panose="02010600030101010101" pitchFamily="2" charset="-122"/>
              </a:rPr>
              <a:t>属性都存在兼容的问题，所以如果使用所有浏览器都能理解一致的属性，那么兼容的问题也就不存在了。</a:t>
            </a:r>
          </a:p>
          <a:p>
            <a:pPr>
              <a:spcBef>
                <a:spcPts val="2000"/>
              </a:spcBef>
              <a:spcAft>
                <a:spcPts val="2000"/>
              </a:spcAft>
            </a:pPr>
            <a:r>
              <a:rPr lang="zh-CN" altLang="en-US">
                <a:latin typeface="宋体" panose="02010600030101010101" pitchFamily="2" charset="-122"/>
              </a:rPr>
              <a:t>但是如果要实现这样的兼容要考虑的因素相应的会更多。因为每增加一种要兼容的浏览器，就会有一部分</a:t>
            </a:r>
            <a:r>
              <a:rPr lang="en-US" altLang="zh-CN">
                <a:latin typeface="宋体" panose="02010600030101010101" pitchFamily="2" charset="-122"/>
              </a:rPr>
              <a:t>CSS</a:t>
            </a:r>
            <a:r>
              <a:rPr lang="zh-CN" altLang="en-US">
                <a:latin typeface="宋体" panose="02010600030101010101" pitchFamily="2" charset="-122"/>
              </a:rPr>
              <a:t>属性的使用受到限制。也就是说兼容的浏览器越多，能够使用的</a:t>
            </a:r>
            <a:r>
              <a:rPr lang="en-US" altLang="zh-CN">
                <a:latin typeface="宋体" panose="02010600030101010101" pitchFamily="2" charset="-122"/>
              </a:rPr>
              <a:t>CSS</a:t>
            </a:r>
            <a:r>
              <a:rPr lang="zh-CN" altLang="en-US">
                <a:latin typeface="宋体" panose="02010600030101010101" pitchFamily="2" charset="-122"/>
              </a:rPr>
              <a:t>属性就越少。</a:t>
            </a:r>
          </a:p>
        </p:txBody>
      </p:sp>
    </p:spTree>
    <p:extLst>
      <p:ext uri="{BB962C8B-B14F-4D97-AF65-F5344CB8AC3E}">
        <p14:creationId xmlns:p14="http://schemas.microsoft.com/office/powerpoint/2010/main" val="245854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2852936"/>
            <a:ext cx="9144000" cy="50006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35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60" y="1092184"/>
            <a:ext cx="4714908" cy="5214974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00000"/>
              </a:lnSpc>
              <a:spcBef>
                <a:spcPts val="768"/>
              </a:spcBef>
              <a:buNone/>
            </a:pPr>
            <a:r>
              <a:rPr lang="zh-CN" altLang="en-US" dirty="0"/>
              <a:t>全</a:t>
            </a:r>
            <a:r>
              <a:rPr lang="zh-CN" altLang="en-US" dirty="0" smtClean="0"/>
              <a:t>网自适应</a:t>
            </a:r>
            <a:endParaRPr lang="en-US" altLang="zh-CN" dirty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/>
              <a:t>网站设计</a:t>
            </a:r>
            <a:r>
              <a:rPr lang="zh-CN" altLang="en-US" b="1" dirty="0" smtClean="0"/>
              <a:t>的趋势</a:t>
            </a:r>
            <a:endParaRPr lang="en-US" altLang="zh-CN" b="1" dirty="0" smtClean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 smtClean="0"/>
              <a:t>页面布局基础知识</a:t>
            </a:r>
            <a:endParaRPr lang="en-US" altLang="zh-CN" b="1" dirty="0" smtClean="0"/>
          </a:p>
          <a:p>
            <a:pPr marL="0" indent="0">
              <a:spcBef>
                <a:spcPts val="768"/>
              </a:spcBef>
              <a:buNone/>
            </a:pPr>
            <a:r>
              <a:rPr lang="zh-CN" altLang="en-US" b="1" dirty="0" smtClean="0"/>
              <a:t>常见布局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90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323850" y="1052513"/>
            <a:ext cx="822801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单列版式是最简单的布局版式，网页内容在一栏中显示，如下图：</a:t>
            </a:r>
          </a:p>
        </p:txBody>
      </p:sp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179388" y="260350"/>
            <a:ext cx="4681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ea typeface="黑体" panose="02010609060101010101" pitchFamily="49" charset="-122"/>
              </a:rPr>
              <a:t>单列</a:t>
            </a:r>
            <a:r>
              <a:rPr lang="zh-CN" altLang="en-US" sz="2800" dirty="0">
                <a:ea typeface="黑体" panose="02010609060101010101" pitchFamily="49" charset="-122"/>
              </a:rPr>
              <a:t>版式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58888" y="2492375"/>
          <a:ext cx="6096000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标题</a:t>
                      </a:r>
                      <a:endParaRPr lang="zh-CN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网页内容</a:t>
                      </a:r>
                      <a:endParaRPr lang="zh-CN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页脚</a:t>
                      </a:r>
                      <a:endParaRPr lang="zh-CN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7675" y="4005263"/>
            <a:ext cx="8588375" cy="2678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单列版式分为：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单列固定宽度版式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buClr>
                <a:srgbClr val="FF0000"/>
              </a:buClr>
              <a:defRPr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各个区域宽度是固定的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单列自适应宽度版式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lvl="1">
              <a:buClr>
                <a:srgbClr val="FF0000"/>
              </a:buClr>
              <a:defRPr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各个区域宽度会随着包含框的宽度自适应（将宽度设置为百分比）</a:t>
            </a:r>
          </a:p>
        </p:txBody>
      </p:sp>
    </p:spTree>
    <p:extLst>
      <p:ext uri="{BB962C8B-B14F-4D97-AF65-F5344CB8AC3E}">
        <p14:creationId xmlns:p14="http://schemas.microsoft.com/office/powerpoint/2010/main" val="125986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3"/>
          <p:cNvSpPr txBox="1">
            <a:spLocks noChangeArrowheads="1"/>
          </p:cNvSpPr>
          <p:nvPr/>
        </p:nvSpPr>
        <p:spPr bwMode="auto">
          <a:xfrm>
            <a:off x="287338" y="793750"/>
            <a:ext cx="82296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双列版式是网页中最常用的布局版式，如下图：</a:t>
            </a:r>
          </a:p>
        </p:txBody>
      </p:sp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179388" y="260350"/>
            <a:ext cx="4681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ea typeface="黑体" panose="02010609060101010101" pitchFamily="49" charset="-122"/>
              </a:rPr>
              <a:t>双列</a:t>
            </a:r>
            <a:r>
              <a:rPr lang="zh-CN" altLang="en-US" sz="2800" dirty="0">
                <a:ea typeface="黑体" panose="02010609060101010101" pitchFamily="49" charset="-122"/>
              </a:rPr>
              <a:t>版式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550" y="1346200"/>
          <a:ext cx="6096000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3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46">
                <a:tc gridSpan="2">
                  <a:txBody>
                    <a:bodyPr/>
                    <a:lstStyle/>
                    <a:p>
                      <a:r>
                        <a:rPr lang="zh-CN" altLang="en-US" sz="1800" dirty="0" smtClean="0"/>
                        <a:t>标题</a:t>
                      </a:r>
                      <a:endParaRPr lang="zh-CN" altLang="en-US" sz="1800" dirty="0"/>
                    </a:p>
                  </a:txBody>
                  <a:tcPr marT="45733" marB="4573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副栏</a:t>
                      </a:r>
                      <a:endParaRPr lang="zh-CN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主栏</a:t>
                      </a:r>
                      <a:endParaRPr lang="zh-CN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 gridSpan="2">
                  <a:txBody>
                    <a:bodyPr/>
                    <a:lstStyle/>
                    <a:p>
                      <a:r>
                        <a:rPr lang="zh-CN" altLang="en-US" sz="1800" dirty="0" smtClean="0"/>
                        <a:t>页脚</a:t>
                      </a:r>
                      <a:endParaRPr lang="zh-CN" altLang="en-US" sz="1800" dirty="0"/>
                    </a:p>
                  </a:txBody>
                  <a:tcPr marT="45733" marB="4573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0050" y="2636838"/>
            <a:ext cx="8636000" cy="3540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双列版式分为：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双列固定宽度版式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buClr>
                <a:srgbClr val="FF0000"/>
              </a:buClr>
              <a:defRPr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各个区域宽度是固定的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双列自适应宽度版式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lvl="1">
              <a:buClr>
                <a:srgbClr val="FF0000"/>
              </a:buClr>
              <a:defRPr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各个区域宽度会随着包含框的宽度自适应（将宽度设置为百分比）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lvl="1" indent="-457200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双列兼容宽度版式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buClr>
                <a:srgbClr val="FF0000"/>
              </a:buClr>
              <a:defRPr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一栏宽度固定，一栏宽度自适应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276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6" y="1432946"/>
            <a:ext cx="488040" cy="488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2777" y="1495016"/>
            <a:ext cx="32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什么样的网站能做响应式布局：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2" y="1920986"/>
            <a:ext cx="4286250" cy="42862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842941" y="2297307"/>
            <a:ext cx="23215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设计风格比较简洁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842941" y="2763543"/>
            <a:ext cx="23215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布局</a:t>
            </a:r>
            <a:r>
              <a:rPr lang="zh-CN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比较整齐</a:t>
            </a:r>
            <a:endParaRPr lang="zh-CN" altLang="en-US" sz="15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42941" y="3228238"/>
            <a:ext cx="23215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页面内容一致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62" y="3201590"/>
            <a:ext cx="353380" cy="353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62" y="2270658"/>
            <a:ext cx="353380" cy="353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62" y="2736895"/>
            <a:ext cx="353380" cy="3533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6360" y="564215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我是</a:t>
            </a:r>
            <a:r>
              <a:rPr lang="en-US" altLang="zh-CN" dirty="0" smtClean="0"/>
              <a:t>PC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91614" y="56421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我是平板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58890" y="56421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我是手机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224257" y="2207242"/>
            <a:ext cx="3238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根据访问终端尺寸进行自适应</a:t>
            </a:r>
          </a:p>
        </p:txBody>
      </p:sp>
      <p:sp>
        <p:nvSpPr>
          <p:cNvPr id="23" name="矩形 22"/>
          <p:cNvSpPr/>
          <p:nvPr/>
        </p:nvSpPr>
        <p:spPr>
          <a:xfrm>
            <a:off x="93786" y="99497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怎么做全网自适应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69419" y="1109148"/>
            <a:ext cx="173125" cy="17312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131575" y="1045884"/>
            <a:ext cx="173125" cy="173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52120" y="4881934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&lt;</a:t>
            </a:r>
            <a:r>
              <a:rPr lang="en-US" altLang="zh-CN" dirty="0"/>
              <a:t>meta name="viewport" </a:t>
            </a:r>
            <a:r>
              <a:rPr lang="en-US" altLang="zh-CN" dirty="0" smtClean="0"/>
              <a:t> content</a:t>
            </a:r>
            <a:r>
              <a:rPr lang="en-US" altLang="zh-CN" dirty="0"/>
              <a:t>="width=device-width, initial-scale=1"&gt;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19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矩形 3"/>
          <p:cNvSpPr>
            <a:spLocks noChangeArrowheads="1"/>
          </p:cNvSpPr>
          <p:nvPr/>
        </p:nvSpPr>
        <p:spPr bwMode="auto">
          <a:xfrm>
            <a:off x="288925" y="779463"/>
            <a:ext cx="7523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双列固定宽度版式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611188" y="1325563"/>
            <a:ext cx="8229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网页内容部分源代码，如下图：</a:t>
            </a:r>
          </a:p>
        </p:txBody>
      </p:sp>
      <p:pic>
        <p:nvPicPr>
          <p:cNvPr id="1126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t="53468" r="54842" b="23988"/>
          <a:stretch>
            <a:fillRect/>
          </a:stretch>
        </p:blipFill>
        <p:spPr bwMode="auto">
          <a:xfrm>
            <a:off x="1706563" y="2686050"/>
            <a:ext cx="4665662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18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Box 6"/>
          <p:cNvSpPr txBox="1">
            <a:spLocks noChangeArrowheads="1"/>
          </p:cNvSpPr>
          <p:nvPr/>
        </p:nvSpPr>
        <p:spPr bwMode="auto">
          <a:xfrm>
            <a:off x="195263" y="779463"/>
            <a:ext cx="8228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CSS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部分源代码，如下图：</a:t>
            </a:r>
          </a:p>
        </p:txBody>
      </p:sp>
      <p:pic>
        <p:nvPicPr>
          <p:cNvPr id="1229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2" t="22832" r="19798" b="8672"/>
          <a:stretch>
            <a:fillRect/>
          </a:stretch>
        </p:blipFill>
        <p:spPr bwMode="auto">
          <a:xfrm>
            <a:off x="301625" y="1270000"/>
            <a:ext cx="8447088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29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矩形 3"/>
          <p:cNvSpPr>
            <a:spLocks noChangeArrowheads="1"/>
          </p:cNvSpPr>
          <p:nvPr/>
        </p:nvSpPr>
        <p:spPr bwMode="auto">
          <a:xfrm>
            <a:off x="288925" y="779463"/>
            <a:ext cx="7523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双列自适应宽度版式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6" name="TextBox 4"/>
          <p:cNvSpPr txBox="1">
            <a:spLocks noChangeArrowheads="1"/>
          </p:cNvSpPr>
          <p:nvPr/>
        </p:nvSpPr>
        <p:spPr bwMode="auto">
          <a:xfrm>
            <a:off x="611188" y="1325563"/>
            <a:ext cx="8229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网页内容部分源代码，如下图：</a:t>
            </a:r>
          </a:p>
        </p:txBody>
      </p:sp>
      <p:pic>
        <p:nvPicPr>
          <p:cNvPr id="13317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t="53468" r="54842" b="23988"/>
          <a:stretch>
            <a:fillRect/>
          </a:stretch>
        </p:blipFill>
        <p:spPr bwMode="auto">
          <a:xfrm>
            <a:off x="1706563" y="2686050"/>
            <a:ext cx="4665662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7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195263" y="779463"/>
            <a:ext cx="8228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CSS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部分源代码，如下图：</a:t>
            </a:r>
          </a:p>
        </p:txBody>
      </p:sp>
      <p:pic>
        <p:nvPicPr>
          <p:cNvPr id="14339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t="22832" r="22507" b="7515"/>
          <a:stretch>
            <a:fillRect/>
          </a:stretch>
        </p:blipFill>
        <p:spPr bwMode="auto">
          <a:xfrm>
            <a:off x="195263" y="1300163"/>
            <a:ext cx="8480425" cy="555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90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3"/>
          <p:cNvSpPr>
            <a:spLocks noChangeArrowheads="1"/>
          </p:cNvSpPr>
          <p:nvPr/>
        </p:nvSpPr>
        <p:spPr bwMode="auto">
          <a:xfrm>
            <a:off x="288925" y="779463"/>
            <a:ext cx="7523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双列兼容宽度版式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611188" y="1325563"/>
            <a:ext cx="8229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网页内容部分源代码，如下图：</a:t>
            </a:r>
          </a:p>
        </p:txBody>
      </p:sp>
      <p:pic>
        <p:nvPicPr>
          <p:cNvPr id="15364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t="53468" r="54842" b="23988"/>
          <a:stretch>
            <a:fillRect/>
          </a:stretch>
        </p:blipFill>
        <p:spPr bwMode="auto">
          <a:xfrm>
            <a:off x="1706563" y="2686050"/>
            <a:ext cx="4665662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9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6"/>
          <p:cNvSpPr txBox="1">
            <a:spLocks noChangeArrowheads="1"/>
          </p:cNvSpPr>
          <p:nvPr/>
        </p:nvSpPr>
        <p:spPr bwMode="auto">
          <a:xfrm>
            <a:off x="195263" y="779463"/>
            <a:ext cx="8228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CSS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部分源代码，如下图：</a:t>
            </a:r>
          </a:p>
        </p:txBody>
      </p:sp>
      <p:pic>
        <p:nvPicPr>
          <p:cNvPr id="16387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2" t="22832" r="21062" b="8382"/>
          <a:stretch>
            <a:fillRect/>
          </a:stretch>
        </p:blipFill>
        <p:spPr bwMode="auto">
          <a:xfrm>
            <a:off x="611188" y="1346200"/>
            <a:ext cx="7632700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7"/>
          <p:cNvSpPr txBox="1">
            <a:spLocks noChangeArrowheads="1"/>
          </p:cNvSpPr>
          <p:nvPr/>
        </p:nvSpPr>
        <p:spPr bwMode="auto">
          <a:xfrm>
            <a:off x="4716463" y="2997200"/>
            <a:ext cx="4248150" cy="8302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左侧浮动，右侧采用</a:t>
            </a:r>
            <a:r>
              <a:rPr lang="en-US" altLang="zh-CN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margin-left</a:t>
            </a:r>
            <a:endParaRPr lang="zh-CN" altLang="en-US" sz="24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07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/>
          <p:cNvSpPr txBox="1">
            <a:spLocks noChangeArrowheads="1"/>
          </p:cNvSpPr>
          <p:nvPr/>
        </p:nvSpPr>
        <p:spPr bwMode="auto">
          <a:xfrm>
            <a:off x="287338" y="793750"/>
            <a:ext cx="86772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三列版式是企业网站和商用网站中最常用的布局版式，如下图：</a:t>
            </a:r>
          </a:p>
        </p:txBody>
      </p:sp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179388" y="260350"/>
            <a:ext cx="4681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ea typeface="黑体" panose="02010609060101010101" pitchFamily="49" charset="-122"/>
              </a:rPr>
              <a:t>三</a:t>
            </a:r>
            <a:r>
              <a:rPr lang="zh-CN" altLang="en-US" sz="2800" dirty="0">
                <a:ea typeface="黑体" panose="02010609060101010101" pitchFamily="49" charset="-122"/>
              </a:rPr>
              <a:t>列版式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550" y="1747838"/>
          <a:ext cx="6096000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1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 gridSpan="3">
                  <a:txBody>
                    <a:bodyPr/>
                    <a:lstStyle/>
                    <a:p>
                      <a:r>
                        <a:rPr lang="zh-CN" altLang="en-US" sz="1800" dirty="0" smtClean="0"/>
                        <a:t>标题</a:t>
                      </a:r>
                      <a:endParaRPr lang="zh-CN" altLang="en-US" sz="1800" dirty="0"/>
                    </a:p>
                  </a:txBody>
                  <a:tcPr marT="45668" marB="45668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副栏</a:t>
                      </a:r>
                      <a:endParaRPr lang="zh-CN" altLang="en-US" sz="1800" dirty="0"/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主栏</a:t>
                      </a:r>
                      <a:endParaRPr lang="zh-CN" altLang="en-US" sz="1800" dirty="0"/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次栏</a:t>
                      </a:r>
                      <a:endParaRPr lang="zh-CN" altLang="en-US" sz="1800" dirty="0"/>
                    </a:p>
                  </a:txBody>
                  <a:tcPr marT="45668" marB="456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 gridSpan="3">
                  <a:txBody>
                    <a:bodyPr/>
                    <a:lstStyle/>
                    <a:p>
                      <a:r>
                        <a:rPr lang="zh-CN" altLang="en-US" sz="1800" dirty="0" smtClean="0"/>
                        <a:t>页脚</a:t>
                      </a:r>
                      <a:endParaRPr lang="zh-CN" altLang="en-US" sz="1800" dirty="0"/>
                    </a:p>
                  </a:txBody>
                  <a:tcPr marT="45668" marB="45668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3538" y="2887663"/>
            <a:ext cx="8743950" cy="3970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三列版式分为：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三列固定宽度版式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buClr>
                <a:srgbClr val="FF0000"/>
              </a:buClr>
              <a:defRPr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各个区域宽度是固定的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三列自适应宽度版式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lvl="1">
              <a:buClr>
                <a:srgbClr val="FF0000"/>
              </a:buClr>
              <a:defRPr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各个区域宽度会随着包含框的宽度自适应（将宽度设置为百分比）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lvl="1" indent="-457200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三列兼容宽度版式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buClr>
                <a:srgbClr val="FF0000"/>
              </a:buClr>
              <a:defRPr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800" b="1" dirty="0">
                <a:latin typeface="宋体"/>
                <a:ea typeface="宋体"/>
              </a:rPr>
              <a:t>①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双列固定，一列宽度自适应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buClr>
                <a:srgbClr val="FF0000"/>
              </a:buClr>
              <a:defRPr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en-US" altLang="zh-CN" sz="2800" b="1" dirty="0">
                <a:latin typeface="宋体"/>
                <a:ea typeface="宋体"/>
              </a:rPr>
              <a:t>②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一列固定，双列宽度自适应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6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288925" y="779463"/>
            <a:ext cx="7523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三列固定宽度版式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611188" y="1325563"/>
            <a:ext cx="8229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网页内容部分源代码，如下图：</a:t>
            </a:r>
          </a:p>
        </p:txBody>
      </p:sp>
      <p:pic>
        <p:nvPicPr>
          <p:cNvPr id="18437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2" t="46898" r="51228" b="34392"/>
          <a:stretch>
            <a:fillRect/>
          </a:stretch>
        </p:blipFill>
        <p:spPr bwMode="auto">
          <a:xfrm>
            <a:off x="1331913" y="2205038"/>
            <a:ext cx="53276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8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6"/>
          <p:cNvSpPr txBox="1">
            <a:spLocks noChangeArrowheads="1"/>
          </p:cNvSpPr>
          <p:nvPr/>
        </p:nvSpPr>
        <p:spPr bwMode="auto">
          <a:xfrm>
            <a:off x="195263" y="779463"/>
            <a:ext cx="8228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CSS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部分源代码，如下图：</a:t>
            </a:r>
          </a:p>
        </p:txBody>
      </p:sp>
      <p:pic>
        <p:nvPicPr>
          <p:cNvPr id="19459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2" t="19363" r="27385" b="8960"/>
          <a:stretch>
            <a:fillRect/>
          </a:stretch>
        </p:blipFill>
        <p:spPr bwMode="auto">
          <a:xfrm>
            <a:off x="323850" y="1268413"/>
            <a:ext cx="7920038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29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3"/>
          <p:cNvSpPr>
            <a:spLocks noChangeArrowheads="1"/>
          </p:cNvSpPr>
          <p:nvPr/>
        </p:nvSpPr>
        <p:spPr bwMode="auto">
          <a:xfrm>
            <a:off x="288925" y="779463"/>
            <a:ext cx="7523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三列自适应宽度版式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611188" y="1325563"/>
            <a:ext cx="8229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网页内容部分源代码，如下图：</a:t>
            </a:r>
          </a:p>
        </p:txBody>
      </p:sp>
      <p:pic>
        <p:nvPicPr>
          <p:cNvPr id="20484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2" t="46898" r="51228" b="34392"/>
          <a:stretch>
            <a:fillRect/>
          </a:stretch>
        </p:blipFill>
        <p:spPr bwMode="auto">
          <a:xfrm>
            <a:off x="1331913" y="2205038"/>
            <a:ext cx="53276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65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77" y="1432946"/>
            <a:ext cx="488040" cy="488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0958" y="1548349"/>
            <a:ext cx="330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</a:rPr>
              <a:t>2.</a:t>
            </a:r>
            <a:r>
              <a:rPr lang="zh-CN" altLang="en-US" b="1" dirty="0">
                <a:latin typeface="+mj-ea"/>
                <a:ea typeface="+mj-ea"/>
              </a:rPr>
              <a:t>不同风格的全网自适应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17" y="3287013"/>
            <a:ext cx="810000" cy="81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88" y="3287013"/>
            <a:ext cx="810000" cy="810000"/>
          </a:xfrm>
          <a:prstGeom prst="rect">
            <a:avLst/>
          </a:prstGeom>
        </p:spPr>
      </p:pic>
      <p:cxnSp>
        <p:nvCxnSpPr>
          <p:cNvPr id="12" name="直接箭头连接符 11"/>
          <p:cNvCxnSpPr>
            <a:stCxn id="9" idx="3"/>
            <a:endCxn id="10" idx="1"/>
          </p:cNvCxnSpPr>
          <p:nvPr/>
        </p:nvCxnSpPr>
        <p:spPr>
          <a:xfrm>
            <a:off x="2275917" y="3692013"/>
            <a:ext cx="12653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0" idx="3"/>
            <a:endCxn id="31" idx="1"/>
          </p:cNvCxnSpPr>
          <p:nvPr/>
        </p:nvCxnSpPr>
        <p:spPr>
          <a:xfrm>
            <a:off x="4351288" y="3692014"/>
            <a:ext cx="1899101" cy="206747"/>
          </a:xfrm>
          <a:prstGeom prst="bentConnector3">
            <a:avLst>
              <a:gd name="adj1" fmla="val 39682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0" idx="3"/>
            <a:endCxn id="32" idx="1"/>
          </p:cNvCxnSpPr>
          <p:nvPr/>
        </p:nvCxnSpPr>
        <p:spPr>
          <a:xfrm flipV="1">
            <a:off x="4351288" y="2399275"/>
            <a:ext cx="1489784" cy="129273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0" idx="3"/>
            <a:endCxn id="33" idx="1"/>
          </p:cNvCxnSpPr>
          <p:nvPr/>
        </p:nvCxnSpPr>
        <p:spPr>
          <a:xfrm>
            <a:off x="4351288" y="3692013"/>
            <a:ext cx="2024512" cy="1544580"/>
          </a:xfrm>
          <a:prstGeom prst="bentConnector3">
            <a:avLst>
              <a:gd name="adj1" fmla="val 37095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89" y="3347451"/>
            <a:ext cx="841753" cy="110261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71" y="1721473"/>
            <a:ext cx="1614668" cy="135560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00" y="4720445"/>
            <a:ext cx="569250" cy="10322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8002" y="4243421"/>
            <a:ext cx="6054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针对不同的目标终端制作不同风格（版本），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系统根据访问终端标识（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）判断是浏览哪个版本的网站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5931" y="226077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我是</a:t>
            </a:r>
            <a:r>
              <a:rPr lang="en-US" altLang="zh-CN" dirty="0" smtClean="0"/>
              <a:t>PC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58510" y="37602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我是平板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40240" y="50980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我是手机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3786" y="99497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怎么做全网自适应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69419" y="1109148"/>
            <a:ext cx="173125" cy="173125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131575" y="1045884"/>
            <a:ext cx="173125" cy="173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7982" y="5495207"/>
            <a:ext cx="5104098" cy="95410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UA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即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User-Agent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就是客户端浏览器等应用程序使用的一种特殊的网络协议（携带浏览器和操作系统版本等信息），在每次浏览器进行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HTTP 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请求时发送到服务器，服务器就知道了用户是使用什么浏览器来访问的。</a:t>
            </a:r>
          </a:p>
        </p:txBody>
      </p:sp>
    </p:spTree>
    <p:extLst>
      <p:ext uri="{BB962C8B-B14F-4D97-AF65-F5344CB8AC3E}">
        <p14:creationId xmlns:p14="http://schemas.microsoft.com/office/powerpoint/2010/main" val="250594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6"/>
          <p:cNvSpPr txBox="1">
            <a:spLocks noChangeArrowheads="1"/>
          </p:cNvSpPr>
          <p:nvPr/>
        </p:nvSpPr>
        <p:spPr bwMode="auto">
          <a:xfrm>
            <a:off x="195263" y="779463"/>
            <a:ext cx="8228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CSS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部分源代码，如下图：</a:t>
            </a:r>
          </a:p>
        </p:txBody>
      </p:sp>
      <p:pic>
        <p:nvPicPr>
          <p:cNvPr id="21507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2" t="16763" r="25217" b="10693"/>
          <a:stretch>
            <a:fillRect/>
          </a:stretch>
        </p:blipFill>
        <p:spPr bwMode="auto">
          <a:xfrm>
            <a:off x="230188" y="1341438"/>
            <a:ext cx="8086725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4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3"/>
          <p:cNvSpPr>
            <a:spLocks noChangeArrowheads="1"/>
          </p:cNvSpPr>
          <p:nvPr/>
        </p:nvSpPr>
        <p:spPr bwMode="auto">
          <a:xfrm>
            <a:off x="288925" y="779463"/>
            <a:ext cx="7523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三列兼容宽度版式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611188" y="1325563"/>
            <a:ext cx="8229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宋体" panose="02010600030101010101" pitchFamily="2" charset="-122"/>
              </a:rPr>
              <a:t>①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双列固定，一列宽度自适应（副栏、次栏固定宽度，主栏宽度自适应）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方法一：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网页内容部分源代码，如下图：</a:t>
            </a:r>
          </a:p>
        </p:txBody>
      </p:sp>
      <p:pic>
        <p:nvPicPr>
          <p:cNvPr id="22532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2" t="46898" r="51228" b="34392"/>
          <a:stretch>
            <a:fillRect/>
          </a:stretch>
        </p:blipFill>
        <p:spPr bwMode="auto">
          <a:xfrm>
            <a:off x="1187450" y="3141663"/>
            <a:ext cx="5329238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80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6"/>
          <p:cNvSpPr txBox="1">
            <a:spLocks noChangeArrowheads="1"/>
          </p:cNvSpPr>
          <p:nvPr/>
        </p:nvSpPr>
        <p:spPr bwMode="auto">
          <a:xfrm>
            <a:off x="195263" y="779463"/>
            <a:ext cx="822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CSS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部分源代码，如下图：</a:t>
            </a:r>
          </a:p>
        </p:txBody>
      </p:sp>
      <p:pic>
        <p:nvPicPr>
          <p:cNvPr id="23555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2" t="15028" r="25938" b="8382"/>
          <a:stretch>
            <a:fillRect/>
          </a:stretch>
        </p:blipFill>
        <p:spPr bwMode="auto">
          <a:xfrm>
            <a:off x="209550" y="1179513"/>
            <a:ext cx="82137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2"/>
          <p:cNvSpPr txBox="1">
            <a:spLocks noChangeArrowheads="1"/>
          </p:cNvSpPr>
          <p:nvPr/>
        </p:nvSpPr>
        <p:spPr bwMode="auto">
          <a:xfrm>
            <a:off x="4716463" y="2997200"/>
            <a:ext cx="4248150" cy="8302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左右两侧绝对定位，中间采用</a:t>
            </a:r>
            <a:r>
              <a:rPr lang="en-US" altLang="zh-CN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margin-left,margin-right</a:t>
            </a:r>
            <a:endParaRPr lang="zh-CN" altLang="en-US" sz="24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63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3"/>
          <p:cNvSpPr>
            <a:spLocks noChangeArrowheads="1"/>
          </p:cNvSpPr>
          <p:nvPr/>
        </p:nvSpPr>
        <p:spPr bwMode="auto">
          <a:xfrm>
            <a:off x="288925" y="779463"/>
            <a:ext cx="7523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三列兼容宽度版式</a:t>
            </a:r>
            <a:endParaRPr lang="en-US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611188" y="1325563"/>
            <a:ext cx="8229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</a:rPr>
              <a:t>①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双列固定，一列宽度自适应（副栏、次栏固定宽度，主栏宽度自适应）</a:t>
            </a:r>
            <a:endParaRPr lang="en-US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方法二：</a:t>
            </a:r>
            <a:r>
              <a:rPr lang="zh-CN" altLang="en-US" sz="28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网页内容部分源代码，如下图：</a:t>
            </a:r>
          </a:p>
        </p:txBody>
      </p:sp>
      <p:pic>
        <p:nvPicPr>
          <p:cNvPr id="24580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8" t="61848" r="52493" b="21677"/>
          <a:stretch>
            <a:fillRect/>
          </a:stretch>
        </p:blipFill>
        <p:spPr bwMode="auto">
          <a:xfrm>
            <a:off x="1692275" y="2924175"/>
            <a:ext cx="51117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8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6"/>
          <p:cNvSpPr txBox="1">
            <a:spLocks noChangeArrowheads="1"/>
          </p:cNvSpPr>
          <p:nvPr/>
        </p:nvSpPr>
        <p:spPr bwMode="auto">
          <a:xfrm>
            <a:off x="195263" y="779463"/>
            <a:ext cx="822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CSS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部分源代码，如下图：</a:t>
            </a:r>
          </a:p>
        </p:txBody>
      </p:sp>
      <p:pic>
        <p:nvPicPr>
          <p:cNvPr id="25603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t="15028" r="26662" b="8960"/>
          <a:stretch>
            <a:fillRect/>
          </a:stretch>
        </p:blipFill>
        <p:spPr bwMode="auto">
          <a:xfrm>
            <a:off x="179388" y="1179513"/>
            <a:ext cx="8424862" cy="548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2"/>
          <p:cNvSpPr txBox="1">
            <a:spLocks noChangeArrowheads="1"/>
          </p:cNvSpPr>
          <p:nvPr/>
        </p:nvSpPr>
        <p:spPr bwMode="auto">
          <a:xfrm>
            <a:off x="4716463" y="2997200"/>
            <a:ext cx="4248150" cy="8302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左右两侧浮动，中间采用</a:t>
            </a:r>
            <a:r>
              <a:rPr lang="en-US" altLang="zh-CN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margin-left,margin-right</a:t>
            </a:r>
            <a:endParaRPr lang="zh-CN" altLang="en-US" sz="24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8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3"/>
          <p:cNvSpPr>
            <a:spLocks noChangeArrowheads="1"/>
          </p:cNvSpPr>
          <p:nvPr/>
        </p:nvSpPr>
        <p:spPr bwMode="auto">
          <a:xfrm>
            <a:off x="288925" y="779463"/>
            <a:ext cx="7523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三列兼容宽度版式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611188" y="1325563"/>
            <a:ext cx="8229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宋体" panose="02010600030101010101" pitchFamily="2" charset="-122"/>
              </a:rPr>
              <a:t>②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一列固定，双列宽度自适应（副栏固定宽度，次栏、栏宽度自适应）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方法一：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网页内容部分源代码，如下图：</a:t>
            </a:r>
          </a:p>
        </p:txBody>
      </p:sp>
      <p:pic>
        <p:nvPicPr>
          <p:cNvPr id="26629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2" t="46898" r="51228" b="34392"/>
          <a:stretch>
            <a:fillRect/>
          </a:stretch>
        </p:blipFill>
        <p:spPr bwMode="auto">
          <a:xfrm>
            <a:off x="1187450" y="3141663"/>
            <a:ext cx="5329238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9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6"/>
          <p:cNvSpPr txBox="1">
            <a:spLocks noChangeArrowheads="1"/>
          </p:cNvSpPr>
          <p:nvPr/>
        </p:nvSpPr>
        <p:spPr bwMode="auto">
          <a:xfrm>
            <a:off x="195263" y="779463"/>
            <a:ext cx="8228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CSS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部分源代码，如下图：</a:t>
            </a:r>
          </a:p>
        </p:txBody>
      </p:sp>
      <p:pic>
        <p:nvPicPr>
          <p:cNvPr id="27651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t="19363" r="26482" b="8672"/>
          <a:stretch>
            <a:fillRect/>
          </a:stretch>
        </p:blipFill>
        <p:spPr bwMode="auto">
          <a:xfrm>
            <a:off x="323850" y="1262063"/>
            <a:ext cx="8208963" cy="53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Box 9"/>
          <p:cNvSpPr txBox="1">
            <a:spLocks noChangeArrowheads="1"/>
          </p:cNvSpPr>
          <p:nvPr/>
        </p:nvSpPr>
        <p:spPr bwMode="auto">
          <a:xfrm>
            <a:off x="4475163" y="3149600"/>
            <a:ext cx="4248150" cy="1570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左右两侧绝对定位，中间采用</a:t>
            </a:r>
            <a:r>
              <a:rPr lang="en-US" altLang="zh-CN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margin-left,margin-right</a:t>
            </a:r>
            <a:r>
              <a:rPr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左侧宽度固定，右侧宽度百分比。</a:t>
            </a:r>
          </a:p>
        </p:txBody>
      </p:sp>
    </p:spTree>
    <p:extLst>
      <p:ext uri="{BB962C8B-B14F-4D97-AF65-F5344CB8AC3E}">
        <p14:creationId xmlns:p14="http://schemas.microsoft.com/office/powerpoint/2010/main" val="2926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3"/>
          <p:cNvSpPr>
            <a:spLocks noChangeArrowheads="1"/>
          </p:cNvSpPr>
          <p:nvPr/>
        </p:nvSpPr>
        <p:spPr bwMode="auto">
          <a:xfrm>
            <a:off x="288925" y="779463"/>
            <a:ext cx="7523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三列兼容宽度版式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611188" y="1325563"/>
            <a:ext cx="8229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宋体" panose="02010600030101010101" pitchFamily="2" charset="-122"/>
              </a:rPr>
              <a:t>②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一列固定，双列宽度自适应（副栏固定宽度，次栏、栏宽度自适应）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28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方法二：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网页内容部分源代码，如下图：</a:t>
            </a:r>
          </a:p>
        </p:txBody>
      </p:sp>
      <p:pic>
        <p:nvPicPr>
          <p:cNvPr id="28677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8" t="61848" r="52493" b="21677"/>
          <a:stretch>
            <a:fillRect/>
          </a:stretch>
        </p:blipFill>
        <p:spPr bwMode="auto">
          <a:xfrm>
            <a:off x="1692275" y="2924175"/>
            <a:ext cx="51117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65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6"/>
          <p:cNvSpPr txBox="1">
            <a:spLocks noChangeArrowheads="1"/>
          </p:cNvSpPr>
          <p:nvPr/>
        </p:nvSpPr>
        <p:spPr bwMode="auto">
          <a:xfrm>
            <a:off x="195263" y="779463"/>
            <a:ext cx="8228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CSS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部分源代码，如下图：</a:t>
            </a:r>
          </a:p>
        </p:txBody>
      </p:sp>
      <p:pic>
        <p:nvPicPr>
          <p:cNvPr id="29699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0" t="14740" r="26842" b="9827"/>
          <a:stretch>
            <a:fillRect/>
          </a:stretch>
        </p:blipFill>
        <p:spPr bwMode="auto">
          <a:xfrm>
            <a:off x="755650" y="1241425"/>
            <a:ext cx="7488238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4460875" y="3413125"/>
            <a:ext cx="4248150" cy="1568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左右两侧浮动，中间采用</a:t>
            </a:r>
            <a:r>
              <a:rPr lang="en-US" altLang="zh-CN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margin-left,margin-right</a:t>
            </a:r>
            <a:r>
              <a:rPr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>
              <a:solidFill>
                <a:srgbClr val="FF99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24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左侧宽度固定，右侧宽度百分比。</a:t>
            </a:r>
          </a:p>
        </p:txBody>
      </p:sp>
    </p:spTree>
    <p:extLst>
      <p:ext uri="{BB962C8B-B14F-4D97-AF65-F5344CB8AC3E}">
        <p14:creationId xmlns:p14="http://schemas.microsoft.com/office/powerpoint/2010/main" val="21199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78" y="1334506"/>
            <a:ext cx="574840" cy="59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32648" y="1495016"/>
            <a:ext cx="32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HTML5</a:t>
            </a:r>
            <a:r>
              <a:rPr lang="zh-CN" altLang="en-US" b="1" dirty="0">
                <a:latin typeface="+mj-ea"/>
                <a:ea typeface="+mj-ea"/>
              </a:rPr>
              <a:t>的兼容性如何？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16" y="2713456"/>
            <a:ext cx="640445" cy="640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68" y="2770604"/>
            <a:ext cx="509817" cy="5098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85" y="2755999"/>
            <a:ext cx="555357" cy="5553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78" y="2704652"/>
            <a:ext cx="609065" cy="609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45" y="2743826"/>
            <a:ext cx="628689" cy="6286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04" y="2704652"/>
            <a:ext cx="654821" cy="6548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87" y="2711840"/>
            <a:ext cx="645695" cy="6404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01" y="4153208"/>
            <a:ext cx="535400" cy="535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62069" y="5154573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主流的浏览器对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有着良好的支持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49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82" y="2963035"/>
            <a:ext cx="1270582" cy="12705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65357" y="4450838"/>
            <a:ext cx="135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定制型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39" y="2963035"/>
            <a:ext cx="1189637" cy="12292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25573" y="4450838"/>
            <a:ext cx="135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普通型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78" y="1334506"/>
            <a:ext cx="574840" cy="594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32648" y="1495016"/>
            <a:ext cx="32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HTML5</a:t>
            </a:r>
            <a:r>
              <a:rPr lang="zh-CN" altLang="en-US" b="1" dirty="0">
                <a:latin typeface="+mj-ea"/>
                <a:ea typeface="+mj-ea"/>
              </a:rPr>
              <a:t>网站种类：</a:t>
            </a:r>
          </a:p>
        </p:txBody>
      </p:sp>
    </p:spTree>
    <p:extLst>
      <p:ext uri="{BB962C8B-B14F-4D97-AF65-F5344CB8AC3E}">
        <p14:creationId xmlns:p14="http://schemas.microsoft.com/office/powerpoint/2010/main" val="8183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9" y="997579"/>
            <a:ext cx="540000" cy="5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7669" y="1110306"/>
            <a:ext cx="321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普通型</a:t>
            </a:r>
            <a:r>
              <a:rPr lang="en-US" altLang="zh-CN" b="1" dirty="0">
                <a:latin typeface="+mj-ea"/>
                <a:ea typeface="+mj-ea"/>
              </a:rPr>
              <a:t>HTML5</a:t>
            </a:r>
            <a:r>
              <a:rPr lang="zh-CN" altLang="en-US" b="1" dirty="0">
                <a:latin typeface="+mj-ea"/>
                <a:ea typeface="+mj-ea"/>
              </a:rPr>
              <a:t>网站：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41" y="1984216"/>
            <a:ext cx="2449319" cy="4025145"/>
          </a:xfrm>
          <a:prstGeom prst="rect">
            <a:avLst/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0" y="2793529"/>
            <a:ext cx="2476991" cy="1772690"/>
          </a:xfrm>
          <a:prstGeom prst="rect">
            <a:avLst/>
          </a:prstGeom>
          <a:effectLst>
            <a:glow rad="63500">
              <a:schemeClr val="bg1">
                <a:lumMod val="50000"/>
                <a:alpha val="43000"/>
              </a:schemeClr>
            </a:glow>
          </a:effectLst>
        </p:spPr>
      </p:pic>
      <p:sp>
        <p:nvSpPr>
          <p:cNvPr id="9" name="TextBox 8"/>
          <p:cNvSpPr txBox="1"/>
          <p:nvPr/>
        </p:nvSpPr>
        <p:spPr>
          <a:xfrm>
            <a:off x="847415" y="1513836"/>
            <a:ext cx="64636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F76239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500" b="1" dirty="0">
                <a:solidFill>
                  <a:srgbClr val="F76239"/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500" b="1" dirty="0">
                <a:solidFill>
                  <a:srgbClr val="F76239"/>
                </a:solidFill>
                <a:latin typeface="微软雅黑" pitchFamily="34" charset="-122"/>
                <a:ea typeface="微软雅黑" pitchFamily="34" charset="-122"/>
              </a:rPr>
              <a:t>全新的标签代码，使网站整体更轻便、更流畅、兼容性更好。</a:t>
            </a:r>
          </a:p>
        </p:txBody>
      </p:sp>
    </p:spTree>
    <p:extLst>
      <p:ext uri="{BB962C8B-B14F-4D97-AF65-F5344CB8AC3E}">
        <p14:creationId xmlns:p14="http://schemas.microsoft.com/office/powerpoint/2010/main" val="26699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-3.7037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24206 -0.0023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1823</Words>
  <Application>Microsoft Office PowerPoint</Application>
  <PresentationFormat>全屏显示(4:3)</PresentationFormat>
  <Paragraphs>193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0" baseType="lpstr">
      <vt:lpstr>黑体</vt:lpstr>
      <vt:lpstr>华文行楷</vt:lpstr>
      <vt:lpstr>楷体_GB2312</vt:lpstr>
      <vt:lpstr>SimSun</vt:lpstr>
      <vt:lpstr>SimSun</vt:lpstr>
      <vt:lpstr>微软雅黑</vt:lpstr>
      <vt:lpstr>Arial</vt:lpstr>
      <vt:lpstr>Calibri</vt:lpstr>
      <vt:lpstr>Times New Roman</vt:lpstr>
      <vt:lpstr>Verdana</vt:lpstr>
      <vt:lpstr>Wingdings</vt:lpstr>
      <vt:lpstr>Office 主题</vt:lpstr>
      <vt:lpstr>网页自适应布局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超长网页设计</vt:lpstr>
      <vt:lpstr>冷色调和鲜艳颜色的使用被广泛接受</vt:lpstr>
      <vt:lpstr>冷色调和鲜艳颜色的使用被广泛接受</vt:lpstr>
      <vt:lpstr>冷色调和鲜艳颜色的使用被广泛接受</vt:lpstr>
      <vt:lpstr>打破常规的排版</vt:lpstr>
      <vt:lpstr>故事化设计</vt:lpstr>
      <vt:lpstr>页面自适应技术（响应式）</vt:lpstr>
      <vt:lpstr>运用高清、真实的图片</vt:lpstr>
      <vt:lpstr>自定义个性化图标</vt:lpstr>
      <vt:lpstr>去flash设计</vt:lpstr>
      <vt:lpstr>极简主义</vt:lpstr>
      <vt:lpstr>视差滚动</vt:lpstr>
      <vt:lpstr>扁平化</vt:lpstr>
      <vt:lpstr>情感化设计</vt:lpstr>
      <vt:lpstr>较大的字体设计</vt:lpstr>
      <vt:lpstr>注重阅读体验</vt:lpstr>
      <vt:lpstr>分层结构设计</vt:lpstr>
      <vt:lpstr>PowerPoint 演示文稿</vt:lpstr>
      <vt:lpstr>CSS与页面布局的知识</vt:lpstr>
      <vt:lpstr>CSS布局页面的基本思想</vt:lpstr>
      <vt:lpstr>浮动与清除</vt:lpstr>
      <vt:lpstr>计算元素的宽度</vt:lpstr>
      <vt:lpstr>自适应的问题</vt:lpstr>
      <vt:lpstr>什么叫自适应</vt:lpstr>
      <vt:lpstr>水平自适应</vt:lpstr>
      <vt:lpstr>水平自适应</vt:lpstr>
      <vt:lpstr>两列的垂直自适应</vt:lpstr>
      <vt:lpstr>两列的垂直自适应</vt:lpstr>
      <vt:lpstr>三列完全垂直自适应</vt:lpstr>
      <vt:lpstr>使用背景图像的垂直自适应</vt:lpstr>
      <vt:lpstr>浏览器和兼容问题</vt:lpstr>
      <vt:lpstr>解决兼容问题的原理</vt:lpstr>
      <vt:lpstr>解决兼容问题的原理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www.Prana.cn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设计模式 Design Patterns</dc:title>
  <dc:creator>Prana</dc:creator>
  <cp:lastModifiedBy>DingY</cp:lastModifiedBy>
  <cp:revision>100</cp:revision>
  <cp:lastPrinted>2006-03-11T07:23:04Z</cp:lastPrinted>
  <dcterms:created xsi:type="dcterms:W3CDTF">2006-02-12T14:49:55Z</dcterms:created>
  <dcterms:modified xsi:type="dcterms:W3CDTF">2017-09-01T12:48:20Z</dcterms:modified>
</cp:coreProperties>
</file>